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0"/>
  </p:notesMasterIdLst>
  <p:sldIdLst>
    <p:sldId id="257" r:id="rId5"/>
    <p:sldId id="261" r:id="rId6"/>
    <p:sldId id="310" r:id="rId7"/>
    <p:sldId id="274" r:id="rId8"/>
    <p:sldId id="262" r:id="rId9"/>
    <p:sldId id="259" r:id="rId10"/>
    <p:sldId id="375" r:id="rId11"/>
    <p:sldId id="382" r:id="rId12"/>
    <p:sldId id="384" r:id="rId13"/>
    <p:sldId id="374" r:id="rId14"/>
    <p:sldId id="376" r:id="rId15"/>
    <p:sldId id="383" r:id="rId16"/>
    <p:sldId id="387" r:id="rId17"/>
    <p:sldId id="372" r:id="rId18"/>
    <p:sldId id="377" r:id="rId19"/>
    <p:sldId id="379" r:id="rId20"/>
    <p:sldId id="385" r:id="rId21"/>
    <p:sldId id="386" r:id="rId22"/>
    <p:sldId id="373" r:id="rId23"/>
    <p:sldId id="381" r:id="rId24"/>
    <p:sldId id="380" r:id="rId25"/>
    <p:sldId id="378" r:id="rId26"/>
    <p:sldId id="277" r:id="rId27"/>
    <p:sldId id="370" r:id="rId28"/>
    <p:sldId id="371" r:id="rId29"/>
  </p:sldIdLst>
  <p:sldSz cx="20104100" cy="11728450"/>
  <p:notesSz cx="20104100" cy="1172845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IBM Plex Sans" panose="020B0403050203000203" pitchFamily="34" charset="0"/>
      <p:regular r:id="rId35"/>
      <p:bold r:id="rId36"/>
      <p:italic r:id="rId37"/>
      <p:boldItalic r:id="rId38"/>
    </p:embeddedFont>
    <p:embeddedFont>
      <p:font typeface="IBM Plex Sans Medium" panose="020B0403050203000203" pitchFamily="34" charset="0"/>
      <p:regular r:id="rId39"/>
      <p:bold r:id="rId40"/>
      <p:italic r:id="rId41"/>
      <p:boldItalic r:id="rId42"/>
    </p:embeddedFont>
    <p:embeddedFont>
      <p:font typeface="IBM Plex Sans SemiBold" panose="020B0403050203000203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76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663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176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44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74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715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03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12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https://goal-</a:t>
            </a:r>
            <a:r>
              <a:rPr lang="en" dirty="0" err="1"/>
              <a:t>life.com</a:t>
            </a:r>
            <a:r>
              <a:rPr lang="en" dirty="0"/>
              <a:t>/</a:t>
            </a:r>
            <a:r>
              <a:rPr lang="en" dirty="0" err="1"/>
              <a:t>ru</a:t>
            </a:r>
            <a:r>
              <a:rPr lang="en" dirty="0"/>
              <a:t>/kaizen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614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60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19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69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6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7. Саморазвитие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-менеджера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Колесо 2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Колесо развития </a:t>
            </a:r>
            <a:r>
              <a:rPr lang="ru-RU" dirty="0" err="1"/>
              <a:t>коуч</a:t>
            </a:r>
            <a:r>
              <a:rPr lang="ru-RU" dirty="0"/>
              <a:t>-менеджера: 0..10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D3593D-5140-BD4D-9AF6-F07240B54CC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51"/>
          <a:stretch/>
        </p:blipFill>
        <p:spPr>
          <a:xfrm>
            <a:off x="4355432" y="3334871"/>
            <a:ext cx="11393235" cy="72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7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Колесо развития </a:t>
            </a:r>
            <a:r>
              <a:rPr lang="ru-RU" dirty="0" err="1"/>
              <a:t>коуч</a:t>
            </a:r>
            <a:r>
              <a:rPr lang="ru-RU" dirty="0"/>
              <a:t>-менеджера: 0..10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CBFBBE-344A-504E-ABD2-3852EEFD2B9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617"/>
          <a:stretch/>
        </p:blipFill>
        <p:spPr>
          <a:xfrm>
            <a:off x="5101478" y="3118620"/>
            <a:ext cx="9901144" cy="79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6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AFEE87-1016-3D40-89F0-7411487D67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0615" y="1989229"/>
            <a:ext cx="8831481" cy="9001125"/>
          </a:xfrm>
          <a:prstGeom prst="rect">
            <a:avLst/>
          </a:prstGeom>
        </p:spPr>
      </p:pic>
      <p:sp>
        <p:nvSpPr>
          <p:cNvPr id="36" name="Google Shape;837;p56">
            <a:extLst>
              <a:ext uri="{FF2B5EF4-FFF2-40B4-BE49-F238E27FC236}">
                <a16:creationId xmlns:a16="http://schemas.microsoft.com/office/drawing/2014/main" id="{E8F39FBB-B761-B24D-9792-EE287346FB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088" y="4769886"/>
            <a:ext cx="8831482" cy="109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Создание атмосферы для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коучинга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как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зона роста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960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ИПР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Зона ближайшего развития по Выготскому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69A329-3380-0348-B5B7-42E634A9C8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088" y="3689273"/>
            <a:ext cx="8867681" cy="60122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423B18-5290-E74C-B6D3-1178E7E562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92254" y="3689272"/>
            <a:ext cx="5707069" cy="598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Индивидуальный план развития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763BD4F1-1B92-E640-96B9-7EA648FD2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27219"/>
              </p:ext>
            </p:extLst>
          </p:nvPr>
        </p:nvGraphicFramePr>
        <p:xfrm>
          <a:off x="1047088" y="2915105"/>
          <a:ext cx="18049812" cy="741639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08302">
                  <a:extLst>
                    <a:ext uri="{9D8B030D-6E8A-4147-A177-3AD203B41FA5}">
                      <a16:colId xmlns:a16="http://schemas.microsoft.com/office/drawing/2014/main" val="4018820768"/>
                    </a:ext>
                  </a:extLst>
                </a:gridCol>
                <a:gridCol w="3008302">
                  <a:extLst>
                    <a:ext uri="{9D8B030D-6E8A-4147-A177-3AD203B41FA5}">
                      <a16:colId xmlns:a16="http://schemas.microsoft.com/office/drawing/2014/main" val="2729930472"/>
                    </a:ext>
                  </a:extLst>
                </a:gridCol>
                <a:gridCol w="3008302">
                  <a:extLst>
                    <a:ext uri="{9D8B030D-6E8A-4147-A177-3AD203B41FA5}">
                      <a16:colId xmlns:a16="http://schemas.microsoft.com/office/drawing/2014/main" val="1485435617"/>
                    </a:ext>
                  </a:extLst>
                </a:gridCol>
                <a:gridCol w="3008302">
                  <a:extLst>
                    <a:ext uri="{9D8B030D-6E8A-4147-A177-3AD203B41FA5}">
                      <a16:colId xmlns:a16="http://schemas.microsoft.com/office/drawing/2014/main" val="3951474034"/>
                    </a:ext>
                  </a:extLst>
                </a:gridCol>
                <a:gridCol w="3008302">
                  <a:extLst>
                    <a:ext uri="{9D8B030D-6E8A-4147-A177-3AD203B41FA5}">
                      <a16:colId xmlns:a16="http://schemas.microsoft.com/office/drawing/2014/main" val="1167301835"/>
                    </a:ext>
                  </a:extLst>
                </a:gridCol>
                <a:gridCol w="3008302">
                  <a:extLst>
                    <a:ext uri="{9D8B030D-6E8A-4147-A177-3AD203B41FA5}">
                      <a16:colId xmlns:a16="http://schemas.microsoft.com/office/drawing/2014/main" val="1558104830"/>
                    </a:ext>
                  </a:extLst>
                </a:gridCol>
              </a:tblGrid>
              <a:tr h="123606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Зона роста (ранжированная)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Задачи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Проблемы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Тактика решения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Способы измерения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ОЖБ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0079985"/>
                  </a:ext>
                </a:extLst>
              </a:tr>
              <a:tr h="1236065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Английский язык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611047"/>
                  </a:ext>
                </a:extLst>
              </a:tr>
              <a:tr h="1236065"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079880"/>
                  </a:ext>
                </a:extLst>
              </a:tr>
              <a:tr h="1236065"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716120"/>
                  </a:ext>
                </a:extLst>
              </a:tr>
              <a:tr h="1236065"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184531"/>
                  </a:ext>
                </a:extLst>
              </a:tr>
              <a:tr h="1236065"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0541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082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1D9FFF-00BC-BD42-849A-B541B55737C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53275" b="5311"/>
          <a:stretch/>
        </p:blipFill>
        <p:spPr>
          <a:xfrm>
            <a:off x="1912123" y="1976089"/>
            <a:ext cx="16279853" cy="89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7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1D9FFF-00BC-BD42-849A-B541B55737C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0677" b="46353"/>
          <a:stretch/>
        </p:blipFill>
        <p:spPr>
          <a:xfrm>
            <a:off x="2594857" y="1591792"/>
            <a:ext cx="14914385" cy="8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6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 err="1"/>
              <a:t>Кайдзен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034BD8-017D-E849-8EC2-72D4C86E6D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2050" y="3197225"/>
            <a:ext cx="10160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4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изменится в моей жизни?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A94F5E-E045-0E4A-B2EF-83D63B9D6E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4085" y="3118621"/>
            <a:ext cx="10495930" cy="75527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Маленькие изменения, а не большие рывки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936848E-965F-DB4B-8657-1C26B27B378B}"/>
              </a:ext>
            </a:extLst>
          </p:cNvPr>
          <p:cNvGrpSpPr/>
          <p:nvPr/>
        </p:nvGrpSpPr>
        <p:grpSpPr>
          <a:xfrm>
            <a:off x="4478695" y="2915105"/>
            <a:ext cx="11070167" cy="8302625"/>
            <a:chOff x="4478695" y="2915105"/>
            <a:chExt cx="11070167" cy="8302625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0E5CCAC7-A565-5E4F-B934-2D1D8016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8695" y="2915105"/>
              <a:ext cx="11070167" cy="8302625"/>
            </a:xfrm>
            <a:prstGeom prst="rect">
              <a:avLst/>
            </a:prstGeom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55AD6534-DC60-BC44-B3B9-76A60E6CCECB}"/>
                </a:ext>
              </a:extLst>
            </p:cNvPr>
            <p:cNvSpPr/>
            <p:nvPr/>
          </p:nvSpPr>
          <p:spPr>
            <a:xfrm>
              <a:off x="12244039" y="3902927"/>
              <a:ext cx="3035407" cy="5575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667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Провести методику любого колеса баланса и подготовить ИПР.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Колесо должно быть ровным?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 чём твои зоны роста?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 err="1"/>
              <a:t>Кайдзен</a:t>
            </a:r>
            <a:r>
              <a:rPr lang="ru-RU" dirty="0"/>
              <a:t> для реализации ИПР.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u="sng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7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Саморазвитие менеджера с помощью инструментов </a:t>
            </a:r>
            <a:r>
              <a:rPr lang="ru-RU" sz="6000" b="1" dirty="0" err="1">
                <a:latin typeface="IBM Plex Sans SemiBold"/>
              </a:rPr>
              <a:t>коучинга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Колесо личного баланса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Колесо менеджерского баланса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Подготовка ИПР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Философия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Кайдзен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для развития личных зон роста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Колесо 1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Колесо жизни: 0..10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DFE50-7F18-0046-A9E3-46F165554A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89980" y="2915105"/>
            <a:ext cx="9878678" cy="82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Колесо жизни: 0..10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208281-A179-4743-9289-9606FF79C5F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515"/>
          <a:stretch/>
        </p:blipFill>
        <p:spPr>
          <a:xfrm>
            <a:off x="5230018" y="3084070"/>
            <a:ext cx="9644063" cy="69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5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Колесо жизни: 0..10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9024757-F42B-D94C-A41D-8023C88D43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986"/>
          <a:stretch/>
        </p:blipFill>
        <p:spPr>
          <a:xfrm>
            <a:off x="5655003" y="3496235"/>
            <a:ext cx="8794094" cy="61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411</Words>
  <Application>Microsoft Macintosh PowerPoint</Application>
  <PresentationFormat>Произвольный</PresentationFormat>
  <Paragraphs>82</Paragraphs>
  <Slides>25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IBM Plex Sans</vt:lpstr>
      <vt:lpstr>Calibri</vt:lpstr>
      <vt:lpstr>Roboto</vt:lpstr>
      <vt:lpstr>Arial</vt:lpstr>
      <vt:lpstr>IBM Plex Sans SemiBold</vt:lpstr>
      <vt:lpstr>IBM Plex Sans Medium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7. Саморазвитие менеджера с помощью инструментов коучинга</vt:lpstr>
      <vt:lpstr>Колесо 1</vt:lpstr>
      <vt:lpstr>Колесо жизни: 0..10</vt:lpstr>
      <vt:lpstr>Колесо жизни: 0..10</vt:lpstr>
      <vt:lpstr>Колесо жизни: 0..10</vt:lpstr>
      <vt:lpstr>Колесо 2</vt:lpstr>
      <vt:lpstr>Колесо развития коуч-менеджера: 0..10</vt:lpstr>
      <vt:lpstr>Колесо развития коуч-менеджера: 0..10</vt:lpstr>
      <vt:lpstr>Создание атмосферы для коучинга как  зона роста  коуч-менеджера</vt:lpstr>
      <vt:lpstr>ИПР</vt:lpstr>
      <vt:lpstr>Зона ближайшего развития по Выготскому</vt:lpstr>
      <vt:lpstr>Индивидуальный план развития</vt:lpstr>
      <vt:lpstr>Презентация PowerPoint</vt:lpstr>
      <vt:lpstr>Презентация PowerPoint</vt:lpstr>
      <vt:lpstr>Кайдзен</vt:lpstr>
      <vt:lpstr>Презентация PowerPoint</vt:lpstr>
      <vt:lpstr>Что изменится в моей жизни?</vt:lpstr>
      <vt:lpstr>Маленькие изменения, а не большие рывки</vt:lpstr>
      <vt:lpstr>ИТОГИ   Практическое задание:  - Провести методику любого колеса баланса и подготовить ИПР.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50</cp:revision>
  <dcterms:modified xsi:type="dcterms:W3CDTF">2021-05-18T19:46:19Z</dcterms:modified>
</cp:coreProperties>
</file>